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260" r:id="rId4"/>
    <p:sldId id="274" r:id="rId5"/>
    <p:sldId id="275" r:id="rId6"/>
    <p:sldId id="261" r:id="rId7"/>
    <p:sldId id="262" r:id="rId8"/>
    <p:sldId id="263" r:id="rId9"/>
    <p:sldId id="276" r:id="rId10"/>
    <p:sldId id="264" r:id="rId11"/>
    <p:sldId id="265" r:id="rId12"/>
    <p:sldId id="269" r:id="rId13"/>
    <p:sldId id="268" r:id="rId14"/>
    <p:sldId id="267" r:id="rId15"/>
    <p:sldId id="270" r:id="rId16"/>
    <p:sldId id="271" r:id="rId17"/>
    <p:sldId id="278" r:id="rId18"/>
    <p:sldId id="279" r:id="rId19"/>
    <p:sldId id="280" r:id="rId20"/>
    <p:sldId id="281" r:id="rId21"/>
    <p:sldId id="272" r:id="rId22"/>
    <p:sldId id="273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pPr rtl="0"/>
              <a:t>21.11.2023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pPr rtl="0"/>
              <a:t>21.11.2023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8D4DAEB3-2211-4CA3-9D23-0143FCF3926F}" type="datetime1">
              <a:rPr lang="ru-RU" smtClean="0"/>
              <a:pPr rtl="0"/>
              <a:t>21.11.2023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186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pPr/>
              <a:t>21.11.2023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280722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pPr/>
              <a:t>21.11.2023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0817429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pPr/>
              <a:t>21.11.2023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41828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pPr/>
              <a:t>21.11.2023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445126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pPr/>
              <a:t>21.11.2023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9069221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pPr/>
              <a:t>21.11.2023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2282019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pPr rtl="0"/>
              <a:t>21.11.2023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638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pPr rtl="0"/>
              <a:t>21.11.2023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16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626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pPr rtl="0"/>
              <a:t>21.11.2023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550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pPr rtl="0"/>
              <a:t>21.11.2023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638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pPr rtl="0"/>
              <a:t>21.11.2023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612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pPr rtl="0"/>
              <a:t>21.11.2023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441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pPr rtl="0"/>
              <a:t>21.11.2023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1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pPr rtl="0"/>
              <a:t>21.11.2023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602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pPr rtl="0"/>
              <a:t>21.11.2023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026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8A7F57-8526-4A03-89D8-FFB0245E6649}" type="datetime1">
              <a:rPr lang="ru-RU" smtClean="0"/>
              <a:pPr/>
              <a:t>21.11.2023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89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oggle.i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wizer.me/learn/IYUYM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7247863" TargetMode="External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palata.com/zexpo/game.html?LANG=RU&amp;idGames=7509" TargetMode="External"/><Relationship Id="rId2" Type="http://schemas.openxmlformats.org/officeDocument/2006/relationships/hyperlink" Target="http://puzzlecup.com/crossword-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bus1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tstest.ru/sozdanie-testov" TargetMode="External"/><Relationship Id="rId2" Type="http://schemas.openxmlformats.org/officeDocument/2006/relationships/hyperlink" Target="https://onlinetestpad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0691" y="2573383"/>
            <a:ext cx="6253317" cy="1817043"/>
          </a:xfrm>
        </p:spPr>
        <p:txBody>
          <a:bodyPr rtlCol="0">
            <a:normAutofit fontScale="90000"/>
          </a:bodyPr>
          <a:lstStyle/>
          <a:p>
            <a:r>
              <a:rPr lang="ru-RU" sz="7200" dirty="0"/>
              <a:t>ЦОС </a:t>
            </a:r>
            <a:br>
              <a:rPr lang="ru-RU" sz="7200" dirty="0"/>
            </a:br>
            <a:r>
              <a:rPr lang="ru-RU" sz="5400" dirty="0"/>
              <a:t>в работе учителя</a:t>
            </a:r>
            <a:endParaRPr lang="ru" sz="7200" dirty="0"/>
          </a:p>
        </p:txBody>
      </p:sp>
    </p:spTree>
    <p:extLst>
      <p:ext uri="{BB962C8B-B14F-4D97-AF65-F5344CB8AC3E}">
        <p14:creationId xmlns:p14="http://schemas.microsoft.com/office/powerpoint/2010/main" xmlns="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595604-4E01-4368-A2A8-BB217947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Визуализация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730F5D-8B82-4A84-9E3A-98AE4338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Общее название приемов представления информации или физического явления в виде, удобном для зрительного наблюдения и анализа.</a:t>
            </a:r>
          </a:p>
          <a:p>
            <a:pPr algn="just"/>
            <a:r>
              <a:rPr lang="ru-RU" b="0" i="0" dirty="0">
                <a:solidFill>
                  <a:schemeClr val="tx1"/>
                </a:solidFill>
                <a:effectLst/>
              </a:rPr>
              <a:t>К числу эффективных техник визуализации, которые можно широко использовать в образовательном процессе, относятся </a:t>
            </a:r>
            <a:r>
              <a:rPr lang="ru-RU" sz="2400" b="0" i="0" dirty="0">
                <a:solidFill>
                  <a:srgbClr val="FF0000"/>
                </a:solidFill>
                <a:effectLst/>
              </a:rPr>
              <a:t>инфографика и ментальные карты.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A9C7E8-EA3B-49CE-A994-3F7A2F0E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114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Инфографика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339" y="1867437"/>
            <a:ext cx="10934162" cy="4365938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/>
              <a:t>Инфографика</a:t>
            </a:r>
            <a:r>
              <a:rPr lang="ru-RU" sz="2000" dirty="0"/>
              <a:t> — это графический способ подачи сложной информации для облегчения восприятия и публикации. В зависимости от задач, используемых приемов и каналов коммуникации </a:t>
            </a:r>
            <a:r>
              <a:rPr lang="ru-RU" sz="2000" dirty="0" err="1"/>
              <a:t>инфографика</a:t>
            </a:r>
            <a:r>
              <a:rPr lang="ru-RU" sz="2000" dirty="0"/>
              <a:t> делится на разные виды. Но, как правило, во всех них используют общие инструменты для наглядного представления: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изображения;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иконки;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графики;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диаграммы;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таблицы;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карты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22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79" y="2108200"/>
            <a:ext cx="5653916" cy="376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653" y="2331077"/>
            <a:ext cx="5732613" cy="277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87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Интеллект-карты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9400" y="2056719"/>
            <a:ext cx="11521280" cy="432048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Интеллект-карта (ментальная карта) — это особый вид записи материалов в виде </a:t>
            </a:r>
            <a:r>
              <a:rPr lang="ru-RU" sz="2400" b="1" dirty="0" err="1"/>
              <a:t>радиантной</a:t>
            </a:r>
            <a:r>
              <a:rPr lang="ru-RU" sz="2400" b="1" dirty="0"/>
              <a:t> структуры</a:t>
            </a:r>
            <a:r>
              <a:rPr lang="ru-RU" sz="2400" dirty="0"/>
              <a:t>, то есть структуры, исходящей от центра к краям, постепенно разветвляющейся на более мелкие части.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033" y="3431584"/>
            <a:ext cx="5807231" cy="326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04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Онлайн-сервисы</a:t>
            </a:r>
            <a:r>
              <a:rPr lang="ru-RU" dirty="0"/>
              <a:t> для создания </a:t>
            </a:r>
            <a:r>
              <a:rPr lang="ru-RU" dirty="0" err="1"/>
              <a:t>интеллект-карт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7434" y="2106522"/>
            <a:ext cx="9505056" cy="4248472"/>
          </a:xfrm>
        </p:spPr>
        <p:txBody>
          <a:bodyPr>
            <a:normAutofit/>
          </a:bodyPr>
          <a:lstStyle/>
          <a:p>
            <a:r>
              <a:rPr lang="ru-RU" sz="2400" dirty="0" err="1"/>
              <a:t>Wisemapping</a:t>
            </a:r>
            <a:r>
              <a:rPr lang="ru-RU" sz="2400" dirty="0"/>
              <a:t> - бесплатный сервис для создания ассоциативной карты. Сайт сделан в стиле </a:t>
            </a:r>
            <a:r>
              <a:rPr lang="ru-RU" sz="2400" dirty="0" err="1"/>
              <a:t>Веб</a:t>
            </a:r>
            <a:r>
              <a:rPr lang="ru-RU" sz="2400" dirty="0"/>
              <a:t> 2.0 и вполне понятен</a:t>
            </a:r>
            <a:endParaRPr lang="ru-RU" sz="2400" b="1" i="1" dirty="0"/>
          </a:p>
        </p:txBody>
      </p:sp>
      <p:pic>
        <p:nvPicPr>
          <p:cNvPr id="4" name="Рисунок 3" descr="Информационное моделиров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7888" y="3022141"/>
            <a:ext cx="9131120" cy="31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93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Онлайн-сервисы</a:t>
            </a:r>
            <a:r>
              <a:rPr lang="ru-RU" dirty="0"/>
              <a:t> для создания </a:t>
            </a:r>
            <a:r>
              <a:rPr lang="ru-RU" dirty="0" err="1"/>
              <a:t>интеллект-карт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MindMeister</a:t>
            </a:r>
            <a:endParaRPr lang="ru-RU" sz="2400" dirty="0"/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4868" y="2128080"/>
            <a:ext cx="9075313" cy="37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287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Онлайн-сервисы</a:t>
            </a:r>
            <a:r>
              <a:rPr lang="ru-RU" dirty="0"/>
              <a:t> для создания </a:t>
            </a:r>
            <a:r>
              <a:rPr lang="ru-RU" dirty="0" err="1"/>
              <a:t>интеллект-карт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hlinkClick r:id="rId2"/>
              </a:rPr>
              <a:t>Google.It</a:t>
            </a:r>
            <a:endParaRPr lang="ru-RU" sz="2400" dirty="0"/>
          </a:p>
        </p:txBody>
      </p:sp>
      <p:pic>
        <p:nvPicPr>
          <p:cNvPr id="4" name="Рисунок 3" descr="Безымянный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476" y="1963126"/>
            <a:ext cx="8263943" cy="433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58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Интеллект-карта – помощник на уроке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sz="2400" dirty="0"/>
              <a:t>В процессе объяснения новой темы или закрепления материала: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вставить в презентацию;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раздать (скинуть на рабочий стол ноутбука) обучающимся как наглядный материал.</a:t>
            </a:r>
          </a:p>
        </p:txBody>
      </p:sp>
    </p:spTree>
    <p:extLst>
      <p:ext uri="{BB962C8B-B14F-4D97-AF65-F5344CB8AC3E}">
        <p14:creationId xmlns:p14="http://schemas.microsoft.com/office/powerpoint/2010/main" xmlns="" val="1312019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489" y="286604"/>
            <a:ext cx="2521683" cy="64067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Пример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05" t="2731" r="4012" b="3078"/>
          <a:stretch/>
        </p:blipFill>
        <p:spPr>
          <a:xfrm>
            <a:off x="2816390" y="152134"/>
            <a:ext cx="9050090" cy="6062681"/>
          </a:xfrm>
        </p:spPr>
      </p:pic>
    </p:spTree>
    <p:extLst>
      <p:ext uri="{BB962C8B-B14F-4D97-AF65-F5344CB8AC3E}">
        <p14:creationId xmlns:p14="http://schemas.microsoft.com/office/powerpoint/2010/main" xmlns="" val="3614000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Интеллект-карта – помощник на уроке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II</a:t>
            </a:r>
            <a:r>
              <a:rPr lang="ru-RU" sz="2800" dirty="0"/>
              <a:t>. Для самостоятельной работы: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/>
              <a:t>заполнение в процессе объяснения темы (на сайте);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/>
              <a:t>самостоятельная работа (раздать карту в конце урока для заполнения);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/>
              <a:t>задание на дом.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503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9960A-B528-404D-9C00-22FC387E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C390B0-2457-416B-96BF-6CD7E27FF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Цифровая образовательная среда (ЦОС) – это открытая совокупность информационных систем, предназначенных для обеспечения различных задач образовательного процесса. Слово «открытая» означает возможность и право использовать разные информационные системы в составе ЦОС, заменять их или добавлять новые по собственному усмотрению.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D1C12A-4F6E-43CA-804D-25CBFC62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115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9219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574" y="978794"/>
            <a:ext cx="10267038" cy="5727239"/>
          </a:xfrm>
        </p:spPr>
      </p:pic>
    </p:spTree>
    <p:extLst>
      <p:ext uri="{BB962C8B-B14F-4D97-AF65-F5344CB8AC3E}">
        <p14:creationId xmlns:p14="http://schemas.microsoft.com/office/powerpoint/2010/main" xmlns="" val="3438032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Интерактивный рабочий лист в работе учителя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94637" lvl="0" indent="-327657">
              <a:spcBef>
                <a:spcPts val="278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Интерактивный рабочий лист -  электронный рабочий лист, созданный учителем для самостоятельной работы обучающихся.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3200" b="1" u="sng" dirty="0">
                <a:solidFill>
                  <a:schemeClr val="tx1"/>
                </a:solidFill>
              </a:rPr>
              <a:t>Примерная структура:</a:t>
            </a:r>
          </a:p>
          <a:p>
            <a:pPr marL="294637" lvl="0" indent="-30139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Материал на повторение изученного на прошлом занятии;</a:t>
            </a:r>
          </a:p>
          <a:p>
            <a:pPr marL="294637" lvl="0" indent="-301393">
              <a:lnSpc>
                <a:spcPct val="80000"/>
              </a:lnSpc>
              <a:spcBef>
                <a:spcPts val="278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Краткий информационный материал по новой теме;</a:t>
            </a:r>
          </a:p>
          <a:p>
            <a:pPr marL="294637" lvl="0" indent="-301393">
              <a:lnSpc>
                <a:spcPct val="80000"/>
              </a:lnSpc>
              <a:spcBef>
                <a:spcPts val="278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Задания для самостоятельной работы: типовые, развивающие и творческие задачи и упражнения;</a:t>
            </a:r>
          </a:p>
          <a:p>
            <a:pPr marL="294637" lvl="0" indent="-301393">
              <a:lnSpc>
                <a:spcPct val="80000"/>
              </a:lnSpc>
              <a:spcBef>
                <a:spcPts val="278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ru-R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Обобщение и заключение по каждой теме урока: выводы, контрольные вопросы.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914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https://app.wizer.me/learn/IYUYMP</a:t>
            </a:r>
            <a:endParaRPr lang="ru-RU" u="sng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3509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 традиционного урока к инновационному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На современном уроке меняется сама позиция учителя. Вместо «театра одного актера» при традиционном обучении, где учитель берет на себя 90% нагрузки, он постепенно начинает разделять ее с обучающимися, которые фактически переходят из «объектов обучения» в «субъектов образовательной деятельности».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2092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240ADC-1623-C65F-D1F0-7672B9D3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409EAC5-549F-BE5C-6F12-DB46B1E8D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787" t="29280" r="46696" b="22807"/>
          <a:stretch/>
        </p:blipFill>
        <p:spPr>
          <a:xfrm>
            <a:off x="1810869" y="1889760"/>
            <a:ext cx="7333130" cy="4439638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179755-3027-6C5C-3D2D-7F40E335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0CA0EC6-A415-1DC9-9D9A-CFF831391C37}"/>
              </a:ext>
            </a:extLst>
          </p:cNvPr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Урок с организацией автономных групп</a:t>
            </a:r>
          </a:p>
        </p:txBody>
      </p:sp>
    </p:spTree>
    <p:extLst>
      <p:ext uri="{BB962C8B-B14F-4D97-AF65-F5344CB8AC3E}">
        <p14:creationId xmlns:p14="http://schemas.microsoft.com/office/powerpoint/2010/main" xmlns="" val="779687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0B6975-8567-6D7A-5BFD-7B4E25EE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B09B5D-B5F4-3C4E-85AE-70D283394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368" t="35314" r="50000" b="26125"/>
          <a:stretch/>
        </p:blipFill>
        <p:spPr>
          <a:xfrm>
            <a:off x="1066799" y="179294"/>
            <a:ext cx="8247530" cy="45139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026DD5-E8CE-99BF-A075-D66E0BF2A6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80" r="1245" b="3380"/>
          <a:stretch/>
        </p:blipFill>
        <p:spPr>
          <a:xfrm>
            <a:off x="972719" y="4693248"/>
            <a:ext cx="8341610" cy="15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27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64CFA-CDE3-496D-BE69-F0FC2E39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4E5EEF-8AEE-4077-A793-2CB9F5BE7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обеспечение высокого качества образования.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Она помогает индивидуализировать образовательный процесс, развить учебную самостоятельность и ответственность детей, предоставляет школьникам разнообразные инструменты для продуктивной деятельности.</a:t>
            </a:r>
          </a:p>
          <a:p>
            <a:pPr marL="0" indent="0" algn="just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С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оздание условий для внедрения к 2024 году современной и безопасной цифровой образовательной среды, обеспечивающей формирование ценности к саморазвитию и самообразованию у обучающихся образовательных организаций всех видов и уровней, путем обновления информационно-коммуникационной инфраструктуры, подготовки кадров, создания федеральной цифровой платформы»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432B4E-E4AA-44C9-B847-C3750F26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139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1F0BCE-0C20-65DC-2374-6B82620B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76" y="614580"/>
            <a:ext cx="9601196" cy="1303867"/>
          </a:xfrm>
        </p:spPr>
        <p:txBody>
          <a:bodyPr/>
          <a:lstStyle/>
          <a:p>
            <a:r>
              <a:rPr lang="ru-RU" dirty="0"/>
              <a:t>ЦОР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11855D-A565-1DE8-2185-803E1181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08" y="1595450"/>
            <a:ext cx="10798885" cy="46529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</a:rPr>
              <a:t>Цифровая образовательная среда включает в себя разнообразные цифровые образовательные ресурсы (ЦОР). Под цифровыми образовательными ресурсами обычно понимается любая информация образовательного характера, сохраненная на цифровых носителях.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31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1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 этапе актуализации знаний 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компьютерные тесты, конструкторы интерактивных задания;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31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этапе объяснения нового материала 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 электронные учебники, энциклопедии, справочники, мультимедийные презентации, учебные видеофильмы;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31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этапе закрепления и совершенствования знаний, умений и навыков</a:t>
            </a:r>
            <a:r>
              <a:rPr lang="ru-RU" sz="3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 компьютерные тесты, электронные тренажёры, обучающие среды, мультимедийные презентации;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31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этапе контроля и оценки знаний, умений и навыков 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компьютерные тесты, интерактивные задания, кроссворды, рефлексивные материалы.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C962AD-6AA4-6581-16B7-4748F631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847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7ADE12-8A76-4149-EC31-BE47EEF0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0526"/>
          </a:xfrm>
        </p:spPr>
        <p:txBody>
          <a:bodyPr/>
          <a:lstStyle/>
          <a:p>
            <a:r>
              <a:rPr lang="ru-RU" dirty="0"/>
              <a:t>Образовательные платформы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0AB68A0-0587-19BB-EC34-F5F6A0B73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9008" y="1237130"/>
            <a:ext cx="7566211" cy="5200573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45822A-C289-4864-2B8C-6A91D41C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29A1632-5634-EC49-F549-4EA52860AE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6047" y="2026826"/>
            <a:ext cx="2376255" cy="11113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E1C7D8B-A7A9-27E4-863C-5C7C704D8F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6047" y="3381347"/>
            <a:ext cx="2584850" cy="9131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D170034-738B-8081-8ACD-46ADCB6FF0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88826" y="4833347"/>
            <a:ext cx="2628900" cy="91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C6F6BEC-EC14-5B2E-6201-363DD18C1E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115" y="2026826"/>
            <a:ext cx="2073294" cy="9505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01F7C5F-8C04-B509-7068-C5F052D3A6D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429136"/>
            <a:ext cx="2073294" cy="8165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0938EB4-DBF1-EAF1-ADA1-73BA15FD64D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728" y="4975731"/>
            <a:ext cx="2218119" cy="6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31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B8D89-3A62-4637-B8BF-4D256B96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Электронный образовательный контент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13FA4E-C167-4D12-9241-638C935C3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https://learningapps.org/</a:t>
            </a:r>
            <a:endParaRPr lang="ru-RU" sz="2400" dirty="0"/>
          </a:p>
          <a:p>
            <a:endParaRPr lang="ru-RU" sz="2400" i="1" u="sng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Пример: </a:t>
            </a:r>
            <a:r>
              <a:rPr lang="en-US" sz="2400" dirty="0">
                <a:hlinkClick r:id="rId3"/>
              </a:rPr>
              <a:t>https://learningapps.org/view7247863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12929C-5936-4031-811E-94E223D8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2AAA885-F42D-448C-B618-75FF514CAD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9824" y="2198353"/>
            <a:ext cx="6935152" cy="10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76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5ABDCA-A99F-4EC2-9C6E-8F3B01C2C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65" y="2108201"/>
            <a:ext cx="11075831" cy="376089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Фабрика кроссвордов </a:t>
            </a:r>
            <a:r>
              <a:rPr lang="en-US" sz="2400" dirty="0">
                <a:hlinkClick r:id="rId2"/>
              </a:rPr>
              <a:t>http://puzzlecup.com/crossword-ru/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Дидактические игры </a:t>
            </a:r>
            <a:r>
              <a:rPr lang="en-US" sz="2400" dirty="0">
                <a:hlinkClick r:id="rId3"/>
              </a:rPr>
              <a:t>http://www.umapalata.com/zexpo/game.html?LANG=RU&amp;idGames=7509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Генератор ребусов </a:t>
            </a:r>
            <a:r>
              <a:rPr lang="en-US" sz="2400" dirty="0">
                <a:hlinkClick r:id="rId4"/>
              </a:rPr>
              <a:t>http://rebus1.com/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5B15EA-7113-4DBC-A7A2-28DFF1F2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7F9B99F-FE4E-4CDE-972B-04833183AB1E}"/>
              </a:ext>
            </a:extLst>
          </p:cNvPr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Электронный образовательный контент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009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AE3C99-9AC3-457B-A358-D7D4EB28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Тестирование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9A5F3D-F95C-4A45-80F1-D83A1FA7C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Онлайн тесты </a:t>
            </a:r>
            <a:r>
              <a:rPr lang="en-US" sz="2400" dirty="0">
                <a:hlinkClick r:id="rId2"/>
              </a:rPr>
              <a:t>https://onlinetestpad.com/</a:t>
            </a:r>
            <a:endParaRPr lang="ru-RU" sz="2400" dirty="0"/>
          </a:p>
          <a:p>
            <a:r>
              <a:rPr lang="en-US" sz="2400" dirty="0">
                <a:hlinkClick r:id="rId3"/>
              </a:rPr>
              <a:t>https://letstest.ru/sozdanie-testov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068E6E-03D6-4BD4-A9FE-61198E6E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076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95D27A3-E5E9-8F6D-286D-6CCFE1F7D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2666" y="378945"/>
            <a:ext cx="9730610" cy="5659759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62B282-DF32-C5A0-ABA4-5FF6C2CB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pPr rtl="0"/>
              <a:t>21.11.2023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0261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272</TotalTime>
  <Words>626</Words>
  <Application>Microsoft Office PowerPoint</Application>
  <PresentationFormat>Произвольный</PresentationFormat>
  <Paragraphs>88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Натуральные материалы</vt:lpstr>
      <vt:lpstr>ЦОС  в работе учителя</vt:lpstr>
      <vt:lpstr>ЦОС</vt:lpstr>
      <vt:lpstr>Цель:</vt:lpstr>
      <vt:lpstr>ЦОР</vt:lpstr>
      <vt:lpstr>Образовательные платформы</vt:lpstr>
      <vt:lpstr>Электронный образовательный контент</vt:lpstr>
      <vt:lpstr>Слайд 7</vt:lpstr>
      <vt:lpstr>Тестирование </vt:lpstr>
      <vt:lpstr>Слайд 9</vt:lpstr>
      <vt:lpstr>Визуализация</vt:lpstr>
      <vt:lpstr>Инфографика</vt:lpstr>
      <vt:lpstr>Примеры</vt:lpstr>
      <vt:lpstr>Интеллект-карты</vt:lpstr>
      <vt:lpstr>Онлайн-сервисы для создания интеллект-карт</vt:lpstr>
      <vt:lpstr>Онлайн-сервисы для создания интеллект-карт</vt:lpstr>
      <vt:lpstr>Онлайн-сервисы для создания интеллект-карт</vt:lpstr>
      <vt:lpstr>Интеллект-карта – помощник на уроке</vt:lpstr>
      <vt:lpstr>Пример</vt:lpstr>
      <vt:lpstr>Интеллект-карта – помощник на уроке</vt:lpstr>
      <vt:lpstr>Пример </vt:lpstr>
      <vt:lpstr>Интерактивный рабочий лист в работе учителя</vt:lpstr>
      <vt:lpstr>Пример</vt:lpstr>
      <vt:lpstr>От традиционного урока к инновационному</vt:lpstr>
      <vt:lpstr>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ЦОС  в работе учителя</dc:title>
  <dc:creator>Валерия Сидоревич</dc:creator>
  <cp:lastModifiedBy>3</cp:lastModifiedBy>
  <cp:revision>11</cp:revision>
  <dcterms:created xsi:type="dcterms:W3CDTF">2022-03-30T10:42:28Z</dcterms:created>
  <dcterms:modified xsi:type="dcterms:W3CDTF">2023-11-21T14:06:30Z</dcterms:modified>
</cp:coreProperties>
</file>